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325" r:id="rId2"/>
    <p:sldId id="344" r:id="rId3"/>
    <p:sldId id="352" r:id="rId4"/>
    <p:sldId id="353" r:id="rId5"/>
    <p:sldId id="345" r:id="rId6"/>
    <p:sldId id="346" r:id="rId7"/>
    <p:sldId id="354" r:id="rId8"/>
    <p:sldId id="355" r:id="rId9"/>
    <p:sldId id="356" r:id="rId10"/>
    <p:sldId id="357" r:id="rId11"/>
    <p:sldId id="358" r:id="rId12"/>
    <p:sldId id="347" r:id="rId13"/>
    <p:sldId id="365" r:id="rId14"/>
    <p:sldId id="361" r:id="rId15"/>
    <p:sldId id="362" r:id="rId16"/>
    <p:sldId id="360" r:id="rId17"/>
    <p:sldId id="363" r:id="rId18"/>
    <p:sldId id="364" r:id="rId19"/>
    <p:sldId id="378" r:id="rId20"/>
    <p:sldId id="375" r:id="rId21"/>
    <p:sldId id="376" r:id="rId22"/>
    <p:sldId id="374" r:id="rId23"/>
    <p:sldId id="382" r:id="rId24"/>
    <p:sldId id="379" r:id="rId25"/>
    <p:sldId id="381" r:id="rId26"/>
    <p:sldId id="380" r:id="rId27"/>
    <p:sldId id="377" r:id="rId28"/>
    <p:sldId id="349" r:id="rId29"/>
    <p:sldId id="368" r:id="rId30"/>
    <p:sldId id="369" r:id="rId31"/>
    <p:sldId id="370" r:id="rId32"/>
    <p:sldId id="371" r:id="rId33"/>
    <p:sldId id="372" r:id="rId34"/>
    <p:sldId id="373" r:id="rId35"/>
    <p:sldId id="366" r:id="rId36"/>
    <p:sldId id="350" r:id="rId37"/>
    <p:sldId id="35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519"/>
    <a:srgbClr val="E5E5E5"/>
    <a:srgbClr val="2D495C"/>
    <a:srgbClr val="22333F"/>
    <a:srgbClr val="5C7F96"/>
    <a:srgbClr val="7A0000"/>
    <a:srgbClr val="8E0000"/>
    <a:srgbClr val="6FA3C8"/>
    <a:srgbClr val="6FBEA9"/>
    <a:srgbClr val="DC7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6314" autoAdjust="0"/>
  </p:normalViewPr>
  <p:slideViewPr>
    <p:cSldViewPr snapToGrid="0">
      <p:cViewPr varScale="1">
        <p:scale>
          <a:sx n="63" d="100"/>
          <a:sy n="63" d="100"/>
        </p:scale>
        <p:origin x="81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B9942-238C-4D10-A584-60B4CD3C7CE2}" type="datetimeFigureOut">
              <a:rPr lang="zh-CN" altLang="en-US" smtClean="0"/>
              <a:pPr/>
              <a:t>2021/1/17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7AF88-C6DC-4581-B596-721E507D985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45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97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其他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772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17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468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67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061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566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73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64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67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1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31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755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869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70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883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132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89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6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66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166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77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495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91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345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796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69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612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56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93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054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由於問卷的年齡分布大多數為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20~29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且這個年齡層的人們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相較其他年齡層也較需要時間管理的功能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因此我們的產品將目標族群設定在這個範圍內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425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2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59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5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7AF88-C6DC-4581-B596-721E507D985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81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AB9C-B1E5-4836-86B2-3C367ACA14F8}" type="datetimeFigureOut">
              <a:rPr lang="zh-CN" altLang="en-US" smtClean="0"/>
              <a:pPr/>
              <a:t>2021/1/17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58E1-2209-455C-AE07-38FA2C7871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AB9C-B1E5-4836-86B2-3C367ACA14F8}" type="datetimeFigureOut">
              <a:rPr lang="zh-CN" altLang="en-US" smtClean="0"/>
              <a:pPr/>
              <a:t>2021/1/17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58E1-2209-455C-AE07-38FA2C7871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119756-16E7-468C-80F3-15EA6F7794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2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3AE7C2-1614-4234-AC07-D250CB0BF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09600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6886792-2F51-47B2-8AB7-7AA7085BAC85}"/>
              </a:ext>
            </a:extLst>
          </p:cNvPr>
          <p:cNvSpPr/>
          <p:nvPr userDrawn="1"/>
        </p:nvSpPr>
        <p:spPr>
          <a:xfrm flipH="1">
            <a:off x="0" y="0"/>
            <a:ext cx="3286125" cy="609600"/>
          </a:xfrm>
          <a:custGeom>
            <a:avLst/>
            <a:gdLst>
              <a:gd name="connsiteX0" fmla="*/ 3286125 w 3286125"/>
              <a:gd name="connsiteY0" fmla="*/ 0 h 609600"/>
              <a:gd name="connsiteX1" fmla="*/ 0 w 3286125"/>
              <a:gd name="connsiteY1" fmla="*/ 0 h 609600"/>
              <a:gd name="connsiteX2" fmla="*/ 609600 w 3286125"/>
              <a:gd name="connsiteY2" fmla="*/ 609600 h 609600"/>
              <a:gd name="connsiteX3" fmla="*/ 3286125 w 3286125"/>
              <a:gd name="connsiteY3" fmla="*/ 609600 h 609600"/>
              <a:gd name="connsiteX4" fmla="*/ 3286125 w 3286125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6125" h="609600">
                <a:moveTo>
                  <a:pt x="3286125" y="0"/>
                </a:moveTo>
                <a:lnTo>
                  <a:pt x="0" y="0"/>
                </a:lnTo>
                <a:lnTo>
                  <a:pt x="609600" y="609600"/>
                </a:lnTo>
                <a:lnTo>
                  <a:pt x="3286125" y="609600"/>
                </a:lnTo>
                <a:lnTo>
                  <a:pt x="3286125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AB9C-B1E5-4836-86B2-3C367ACA14F8}" type="datetimeFigureOut">
              <a:rPr lang="zh-CN" altLang="en-US" smtClean="0"/>
              <a:pPr/>
              <a:t>2021/1/17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A58E1-2209-455C-AE07-38FA2C7871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3AB9C-B1E5-4836-86B2-3C367ACA14F8}" type="datetimeFigureOut">
              <a:rPr lang="zh-CN" altLang="en-US" smtClean="0"/>
              <a:pPr/>
              <a:t>2021/1/17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A58E1-2209-455C-AE07-38FA2C7871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2.jpeg"/><Relationship Id="rId7" Type="http://schemas.openxmlformats.org/officeDocument/2006/relationships/slide" Target="slide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survey.com.tw/SurveyStart.aspx?id=9B177D6DA6496BD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0760DA0-5D7A-4075-B994-A981D692DCFF}"/>
              </a:ext>
            </a:extLst>
          </p:cNvPr>
          <p:cNvSpPr/>
          <p:nvPr/>
        </p:nvSpPr>
        <p:spPr>
          <a:xfrm>
            <a:off x="5631180" y="2621687"/>
            <a:ext cx="5765801" cy="897947"/>
          </a:xfrm>
          <a:custGeom>
            <a:avLst/>
            <a:gdLst>
              <a:gd name="connsiteX0" fmla="*/ 0 w 4738717"/>
              <a:gd name="connsiteY0" fmla="*/ 0 h 729471"/>
              <a:gd name="connsiteX1" fmla="*/ 4738717 w 4738717"/>
              <a:gd name="connsiteY1" fmla="*/ 0 h 729471"/>
              <a:gd name="connsiteX2" fmla="*/ 4738717 w 4738717"/>
              <a:gd name="connsiteY2" fmla="*/ 729471 h 729471"/>
              <a:gd name="connsiteX3" fmla="*/ 592368 w 4738717"/>
              <a:gd name="connsiteY3" fmla="*/ 729471 h 729471"/>
              <a:gd name="connsiteX4" fmla="*/ 0 w 4738717"/>
              <a:gd name="connsiteY4" fmla="*/ 0 h 72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8717" h="729471">
                <a:moveTo>
                  <a:pt x="0" y="0"/>
                </a:moveTo>
                <a:lnTo>
                  <a:pt x="4738717" y="0"/>
                </a:lnTo>
                <a:lnTo>
                  <a:pt x="4738717" y="729471"/>
                </a:lnTo>
                <a:lnTo>
                  <a:pt x="592368" y="72947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635E48-9E1F-45ED-9FCD-BF2F27716E8A}"/>
              </a:ext>
            </a:extLst>
          </p:cNvPr>
          <p:cNvSpPr txBox="1"/>
          <p:nvPr/>
        </p:nvSpPr>
        <p:spPr>
          <a:xfrm>
            <a:off x="6553200" y="2655164"/>
            <a:ext cx="466598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TW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時間管家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07C5E8-8F0A-4787-B96A-6EB9B886609A}"/>
              </a:ext>
            </a:extLst>
          </p:cNvPr>
          <p:cNvSpPr txBox="1"/>
          <p:nvPr/>
        </p:nvSpPr>
        <p:spPr>
          <a:xfrm>
            <a:off x="8694821" y="5151096"/>
            <a:ext cx="26716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：詹智鈞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、周哲宇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張景淵、陳又霆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蔡承哲、周昱廷</a:t>
            </a:r>
            <a:endParaRPr lang="zh-CN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F906B5-FDD1-4FD5-AEBE-01C404DB6E43}"/>
              </a:ext>
            </a:extLst>
          </p:cNvPr>
          <p:cNvSpPr txBox="1"/>
          <p:nvPr/>
        </p:nvSpPr>
        <p:spPr>
          <a:xfrm>
            <a:off x="7150100" y="1675365"/>
            <a:ext cx="421640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TW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第八組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3ABD1E-44C8-4B2B-AF87-0D2747EDD053}"/>
              </a:ext>
            </a:extLst>
          </p:cNvPr>
          <p:cNvSpPr/>
          <p:nvPr/>
        </p:nvSpPr>
        <p:spPr>
          <a:xfrm>
            <a:off x="972819" y="2408942"/>
            <a:ext cx="42164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0">
                <a:latin typeface="Impact" panose="020B0806030902050204" pitchFamily="34" charset="0"/>
                <a:ea typeface="微软雅黑" panose="020B0503020204020204" pitchFamily="34" charset="-122"/>
              </a:rPr>
              <a:t>PL</a:t>
            </a:r>
            <a:r>
              <a:rPr lang="en-US" altLang="zh-CN" sz="8000">
                <a:solidFill>
                  <a:srgbClr val="FFC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ANNING</a:t>
            </a:r>
            <a:endParaRPr lang="zh-CN" altLang="en-US" sz="8000">
              <a:solidFill>
                <a:srgbClr val="FFC0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9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問卷調查結果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64658" y="5883617"/>
            <a:ext cx="61478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zh-TW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多數人缺乏執行力，需要時間提醒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23" y="1099839"/>
            <a:ext cx="7575495" cy="45533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979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158" y="1105751"/>
            <a:ext cx="9007132" cy="53180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問卷調查結果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金色皇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10" y="1544320"/>
            <a:ext cx="878752" cy="51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6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產品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54" y="743496"/>
            <a:ext cx="2660099" cy="5760000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  <p:sp>
        <p:nvSpPr>
          <p:cNvPr id="2" name="文字方塊 1"/>
          <p:cNvSpPr txBox="1"/>
          <p:nvPr/>
        </p:nvSpPr>
        <p:spPr>
          <a:xfrm>
            <a:off x="4107754" y="1615944"/>
            <a:ext cx="7289919" cy="488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今日行程</a:t>
            </a:r>
            <a:endParaRPr lang="en-US" altLang="zh-TW" sz="2800" dirty="0"/>
          </a:p>
          <a:p>
            <a:pPr lvl="1">
              <a:lnSpc>
                <a:spcPct val="150000"/>
              </a:lnSpc>
            </a:pPr>
            <a:r>
              <a:rPr lang="zh-TW" altLang="zh-TW" sz="2200" dirty="0"/>
              <a:t>考量到大部分使用者開啟此</a:t>
            </a:r>
            <a:r>
              <a:rPr lang="en-US" altLang="zh-TW" sz="2200" dirty="0"/>
              <a:t> app </a:t>
            </a:r>
            <a:r>
              <a:rPr lang="zh-TW" altLang="zh-TW" sz="2200" dirty="0"/>
              <a:t>都是在確認行程，因此我們將</a:t>
            </a:r>
            <a:r>
              <a:rPr lang="zh-TW" altLang="zh-TW" sz="2200" dirty="0">
                <a:solidFill>
                  <a:srgbClr val="FF0000"/>
                </a:solidFill>
              </a:rPr>
              <a:t>當日的行程規劃顯示在首頁</a:t>
            </a:r>
            <a:r>
              <a:rPr lang="zh-TW" altLang="zh-TW" sz="2200" dirty="0"/>
              <a:t>，方便使用者確認行程。</a:t>
            </a:r>
            <a:endParaRPr lang="en-US" altLang="zh-TW" sz="2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新增事務快捷鍵</a:t>
            </a:r>
            <a:endParaRPr lang="en-US" altLang="zh-TW" sz="2800" dirty="0"/>
          </a:p>
          <a:p>
            <a:pPr lvl="1">
              <a:lnSpc>
                <a:spcPct val="150000"/>
              </a:lnSpc>
            </a:pPr>
            <a:r>
              <a:rPr lang="zh-TW" altLang="zh-TW" sz="2200" dirty="0"/>
              <a:t>根據問卷調查結果，大部分民眾都較為希望能夠方便快速的規劃行程，因此我們將新增行程的功能放到</a:t>
            </a:r>
            <a:r>
              <a:rPr lang="zh-TW" altLang="zh-TW" sz="2200" dirty="0">
                <a:solidFill>
                  <a:srgbClr val="FF0000"/>
                </a:solidFill>
              </a:rPr>
              <a:t>每個介面的右上方</a:t>
            </a:r>
            <a:r>
              <a:rPr lang="zh-TW" altLang="zh-TW" sz="2200" dirty="0"/>
              <a:t>，方便使用者快速導向新增事務的介面。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1A7E93-6A21-4EAD-827C-E8CA565322FB}"/>
              </a:ext>
            </a:extLst>
          </p:cNvPr>
          <p:cNvSpPr txBox="1"/>
          <p:nvPr/>
        </p:nvSpPr>
        <p:spPr>
          <a:xfrm>
            <a:off x="4107754" y="743496"/>
            <a:ext cx="25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b="1" dirty="0">
                <a:solidFill>
                  <a:prstClr val="black"/>
                </a:solidFill>
              </a:rPr>
              <a:t>首頁</a:t>
            </a:r>
            <a:endParaRPr lang="en-US" altLang="zh-TW" sz="3600" b="1" dirty="0">
              <a:solidFill>
                <a:prstClr val="black"/>
              </a:solidFill>
            </a:endParaRPr>
          </a:p>
        </p:txBody>
      </p:sp>
      <p:sp>
        <p:nvSpPr>
          <p:cNvPr id="7" name="橢圓 6">
            <a:hlinkClick r:id="rId4" action="ppaction://hlinksldjump"/>
          </p:cNvPr>
          <p:cNvSpPr/>
          <p:nvPr/>
        </p:nvSpPr>
        <p:spPr>
          <a:xfrm>
            <a:off x="11545455" y="6105236"/>
            <a:ext cx="498763" cy="498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9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產品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107754" y="1615944"/>
            <a:ext cx="3979605" cy="474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計時按鈕</a:t>
            </a:r>
            <a:endParaRPr lang="en-US" altLang="zh-TW" sz="2800" dirty="0"/>
          </a:p>
          <a:p>
            <a:pPr lvl="1">
              <a:lnSpc>
                <a:spcPct val="150000"/>
              </a:lnSpc>
            </a:pPr>
            <a:r>
              <a:rPr lang="zh-TW" altLang="en-US" sz="2200" dirty="0"/>
              <a:t>透過點擊</a:t>
            </a:r>
            <a:r>
              <a:rPr lang="zh-TW" altLang="en-US" sz="2200" dirty="0">
                <a:solidFill>
                  <a:srgbClr val="FF0000"/>
                </a:solidFill>
              </a:rPr>
              <a:t>螢幕正下方</a:t>
            </a:r>
            <a:r>
              <a:rPr lang="zh-TW" altLang="en-US" sz="2200" dirty="0"/>
              <a:t>的計時按鈕，會彈出計時介面，預設的計時項目及類別為當前規劃的待辦事項，若使用者有行程的臨時變動也可自訂欲計時項目及類別，開始計時後可點擊終止圖示結束計時。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1A7E93-6A21-4EAD-827C-E8CA565322FB}"/>
              </a:ext>
            </a:extLst>
          </p:cNvPr>
          <p:cNvSpPr txBox="1"/>
          <p:nvPr/>
        </p:nvSpPr>
        <p:spPr>
          <a:xfrm>
            <a:off x="4107754" y="743496"/>
            <a:ext cx="25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b="1" dirty="0">
                <a:solidFill>
                  <a:prstClr val="black"/>
                </a:solidFill>
              </a:rPr>
              <a:t>首頁</a:t>
            </a:r>
            <a:endParaRPr lang="en-US" altLang="zh-TW" sz="3600" b="1" dirty="0">
              <a:solidFill>
                <a:prstClr val="black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073B2B-E473-4838-A320-38E0A6EFEE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54" y="743496"/>
            <a:ext cx="2660099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35E083-B212-4927-B9FA-77E3469DB54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47" y="743496"/>
            <a:ext cx="2660099" cy="57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287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產品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54" y="771205"/>
            <a:ext cx="2660099" cy="5760000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  <p:sp>
        <p:nvSpPr>
          <p:cNvPr id="9" name="文字方塊 8"/>
          <p:cNvSpPr txBox="1"/>
          <p:nvPr/>
        </p:nvSpPr>
        <p:spPr>
          <a:xfrm>
            <a:off x="4107754" y="1617760"/>
            <a:ext cx="4985446" cy="341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行事曆</a:t>
            </a:r>
            <a:endParaRPr lang="en-US" altLang="zh-TW" sz="2800" dirty="0"/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新增事務</a:t>
            </a:r>
            <a:endParaRPr lang="en-US" altLang="zh-TW" sz="2800" dirty="0"/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統計報表</a:t>
            </a:r>
            <a:endParaRPr lang="en-US" altLang="zh-TW" sz="2800" dirty="0"/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今日行程</a:t>
            </a:r>
            <a:endParaRPr lang="zh-TW" altLang="en-US" sz="3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C28E48-C4E8-4B86-98DE-994AD26E5EA3}"/>
              </a:ext>
            </a:extLst>
          </p:cNvPr>
          <p:cNvSpPr txBox="1"/>
          <p:nvPr/>
        </p:nvSpPr>
        <p:spPr>
          <a:xfrm>
            <a:off x="4107754" y="743496"/>
            <a:ext cx="25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b="1" dirty="0">
                <a:solidFill>
                  <a:prstClr val="black"/>
                </a:solidFill>
              </a:rPr>
              <a:t>側選單</a:t>
            </a:r>
            <a:endParaRPr lang="en-US" altLang="zh-TW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61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產品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54" y="761968"/>
            <a:ext cx="2660099" cy="5760000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4DD409A-8406-4340-AEF9-4654B0FEE559}"/>
              </a:ext>
            </a:extLst>
          </p:cNvPr>
          <p:cNvSpPr txBox="1"/>
          <p:nvPr/>
        </p:nvSpPr>
        <p:spPr>
          <a:xfrm>
            <a:off x="4107754" y="743496"/>
            <a:ext cx="25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b="1" dirty="0">
                <a:solidFill>
                  <a:prstClr val="black"/>
                </a:solidFill>
              </a:rPr>
              <a:t>行事曆</a:t>
            </a:r>
            <a:endParaRPr lang="en-US" altLang="zh-TW" sz="3600" b="1" dirty="0">
              <a:solidFill>
                <a:prstClr val="black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EC3CBB5-283F-477E-89E5-07B6B6652AF0}"/>
              </a:ext>
            </a:extLst>
          </p:cNvPr>
          <p:cNvSpPr txBox="1"/>
          <p:nvPr/>
        </p:nvSpPr>
        <p:spPr>
          <a:xfrm>
            <a:off x="4107754" y="1615944"/>
            <a:ext cx="7289919" cy="335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簡略顯示當月每日行程</a:t>
            </a:r>
            <a:endParaRPr lang="en-US" altLang="zh-TW" sz="2800" dirty="0"/>
          </a:p>
          <a:p>
            <a:pPr lvl="1">
              <a:lnSpc>
                <a:spcPct val="200000"/>
              </a:lnSpc>
            </a:pPr>
            <a:r>
              <a:rPr lang="zh-TW" altLang="en-US" sz="2200" dirty="0"/>
              <a:t>進入行事曆介面後，會以一個月的形式呈現已規劃事項，並以顏色區分事項的類別，使用者選擇欲觀看的月份，點擊特定日期的欄位即可跳轉至所選的行程介面（類似首頁的今日行程）。</a:t>
            </a:r>
            <a:endParaRPr lang="zh-TW" altLang="zh-TW" sz="2200" dirty="0"/>
          </a:p>
        </p:txBody>
      </p:sp>
    </p:spTree>
    <p:extLst>
      <p:ext uri="{BB962C8B-B14F-4D97-AF65-F5344CB8AC3E}">
        <p14:creationId xmlns:p14="http://schemas.microsoft.com/office/powerpoint/2010/main" val="186804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產品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07754" y="1615944"/>
            <a:ext cx="5351206" cy="325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預先規劃行程</a:t>
            </a:r>
            <a:endParaRPr lang="en-US" altLang="zh-TW" sz="2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可自定義事務類別</a:t>
            </a:r>
            <a:endParaRPr lang="en-US" altLang="zh-TW" sz="2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標記備註</a:t>
            </a:r>
            <a:endParaRPr lang="en-US" altLang="zh-TW" sz="2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提醒</a:t>
            </a:r>
            <a:endParaRPr lang="en-US" altLang="zh-TW" sz="28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設定重複事項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161DD2-6AE1-4011-B1B8-0CA82991997D}"/>
              </a:ext>
            </a:extLst>
          </p:cNvPr>
          <p:cNvSpPr txBox="1"/>
          <p:nvPr/>
        </p:nvSpPr>
        <p:spPr>
          <a:xfrm>
            <a:off x="4107754" y="743496"/>
            <a:ext cx="25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b="1" dirty="0">
                <a:solidFill>
                  <a:prstClr val="black"/>
                </a:solidFill>
              </a:rPr>
              <a:t>新增事務</a:t>
            </a:r>
            <a:endParaRPr lang="en-US" altLang="zh-TW" sz="3600" b="1" dirty="0">
              <a:solidFill>
                <a:prstClr val="black"/>
              </a:solidFill>
            </a:endParaRPr>
          </a:p>
        </p:txBody>
      </p:sp>
      <p:pic>
        <p:nvPicPr>
          <p:cNvPr id="1026" name="Picture 2" descr="iPhone X, XS, 11 Pro – 6">
            <a:extLst>
              <a:ext uri="{FF2B5EF4-FFF2-40B4-BE49-F238E27FC236}">
                <a16:creationId xmlns:a16="http://schemas.microsoft.com/office/drawing/2014/main" id="{7BA677D1-F20F-4CFA-97F0-7D0CB8F70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" y="743496"/>
            <a:ext cx="2660099" cy="5758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0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產品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54" y="735352"/>
            <a:ext cx="2660099" cy="5760000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4107754" y="1389827"/>
            <a:ext cx="7403526" cy="505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顯示各事項占用時間比例</a:t>
            </a:r>
            <a:endParaRPr lang="en-US" altLang="zh-TW" sz="2800" dirty="0"/>
          </a:p>
          <a:p>
            <a:pPr lvl="1">
              <a:lnSpc>
                <a:spcPct val="200000"/>
              </a:lnSpc>
            </a:pPr>
            <a:r>
              <a:rPr lang="zh-TW" altLang="zh-TW" sz="2000" dirty="0"/>
              <a:t>以類別作為區分統計出各類別所花的時間比例，點擊該項目及可跳轉至該類別的詳細報表。</a:t>
            </a:r>
            <a:endParaRPr lang="en-US" altLang="zh-TW" sz="2000" dirty="0"/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可選擇時間範圍</a:t>
            </a:r>
            <a:endParaRPr lang="en-US" altLang="zh-TW" sz="2800" dirty="0"/>
          </a:p>
          <a:p>
            <a:pPr lvl="1">
              <a:lnSpc>
                <a:spcPct val="200000"/>
              </a:lnSpc>
            </a:pPr>
            <a:r>
              <a:rPr lang="zh-TW" altLang="zh-TW" sz="2000" dirty="0"/>
              <a:t>提供以一天、一周、一月、一年為單位的統計報表。</a:t>
            </a:r>
            <a:endParaRPr lang="en-US" altLang="zh-TW" sz="2000" dirty="0"/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可分為實際執行時間與事前規劃時間</a:t>
            </a:r>
            <a:endParaRPr lang="en-US" altLang="zh-TW" sz="2800" dirty="0"/>
          </a:p>
          <a:p>
            <a:pPr lvl="1">
              <a:lnSpc>
                <a:spcPct val="200000"/>
              </a:lnSpc>
            </a:pPr>
            <a:r>
              <a:rPr lang="zh-TW" altLang="zh-TW" sz="2000" dirty="0"/>
              <a:t>方便使用者比較自己事前規劃和實際執行後的時間分布。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E208CC-A1D3-42F8-A3A5-4BCD63D60589}"/>
              </a:ext>
            </a:extLst>
          </p:cNvPr>
          <p:cNvSpPr txBox="1"/>
          <p:nvPr/>
        </p:nvSpPr>
        <p:spPr>
          <a:xfrm>
            <a:off x="4107754" y="743496"/>
            <a:ext cx="25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b="1" dirty="0">
                <a:solidFill>
                  <a:prstClr val="black"/>
                </a:solidFill>
              </a:rPr>
              <a:t>統計報表</a:t>
            </a:r>
            <a:endParaRPr lang="en-US" altLang="zh-TW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8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產品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54" y="735353"/>
            <a:ext cx="2660099" cy="5760000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4107754" y="1615944"/>
            <a:ext cx="7647471" cy="382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標題</a:t>
            </a:r>
            <a:endParaRPr lang="en-US" altLang="zh-TW" sz="2800" dirty="0"/>
          </a:p>
          <a:p>
            <a:pPr lvl="1">
              <a:lnSpc>
                <a:spcPct val="150000"/>
              </a:lnSpc>
            </a:pPr>
            <a:r>
              <a:rPr lang="zh-TW" altLang="zh-TW" sz="2000" dirty="0"/>
              <a:t>上方顯示目前類別及該類別占用時間比例。</a:t>
            </a:r>
            <a:endParaRPr lang="en-US" altLang="zh-TW" sz="2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表格一</a:t>
            </a:r>
            <a:endParaRPr lang="en-US" altLang="zh-TW" sz="2800" dirty="0"/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包含達成率、實際執行時間誤差。</a:t>
            </a:r>
            <a:endParaRPr lang="en-US" altLang="zh-TW" sz="2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/>
              <a:t>表格二</a:t>
            </a:r>
            <a:endParaRPr lang="en-US" altLang="zh-TW" sz="2800" dirty="0"/>
          </a:p>
          <a:p>
            <a:pPr lvl="1">
              <a:lnSpc>
                <a:spcPct val="150000"/>
              </a:lnSpc>
            </a:pPr>
            <a:r>
              <a:rPr lang="zh-TW" altLang="en-US" sz="2000" dirty="0"/>
              <a:t>詳細列出該類事項規劃或執行的各個日期，點擊該日期及可跳轉至當天的行程介面（類似首頁的今日行程）。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107754" y="743496"/>
            <a:ext cx="532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600" b="1" dirty="0">
                <a:solidFill>
                  <a:prstClr val="black"/>
                </a:solidFill>
              </a:rPr>
              <a:t>統計報表：詳細資訊</a:t>
            </a:r>
            <a:endParaRPr lang="en-US" altLang="zh-TW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使用說明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37454" y="780646"/>
            <a:ext cx="53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如何新增事項</a:t>
            </a:r>
            <a:endParaRPr lang="en-US" altLang="zh-TW" sz="2400" b="1" dirty="0">
              <a:solidFill>
                <a:prstClr val="black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181D301E-8623-4BD9-926D-8A4438BC5A9E}"/>
              </a:ext>
            </a:extLst>
          </p:cNvPr>
          <p:cNvGrpSpPr/>
          <p:nvPr/>
        </p:nvGrpSpPr>
        <p:grpSpPr>
          <a:xfrm>
            <a:off x="2662979" y="1242310"/>
            <a:ext cx="2792516" cy="5224260"/>
            <a:chOff x="2739495" y="1242311"/>
            <a:chExt cx="2792516" cy="522426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E293A98-142F-4F27-A58A-64A86D477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495" y="1242311"/>
              <a:ext cx="2736517" cy="522426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C8BFBB45-E6C6-4E4A-A039-4E7BF89FDBA8}"/>
                </a:ext>
              </a:extLst>
            </p:cNvPr>
            <p:cNvSpPr/>
            <p:nvPr/>
          </p:nvSpPr>
          <p:spPr>
            <a:xfrm>
              <a:off x="2759814" y="1829029"/>
              <a:ext cx="1368259" cy="31496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2224348D-4F75-42C8-BD44-775FA0BA98D4}"/>
                </a:ext>
              </a:extLst>
            </p:cNvPr>
            <p:cNvSpPr/>
            <p:nvPr/>
          </p:nvSpPr>
          <p:spPr>
            <a:xfrm>
              <a:off x="5005917" y="1399791"/>
              <a:ext cx="526094" cy="46166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32A5300-AC21-4921-A9D4-EF345CE12DE5}"/>
              </a:ext>
            </a:extLst>
          </p:cNvPr>
          <p:cNvGrpSpPr/>
          <p:nvPr/>
        </p:nvGrpSpPr>
        <p:grpSpPr>
          <a:xfrm>
            <a:off x="6636024" y="1242311"/>
            <a:ext cx="2706635" cy="5224259"/>
            <a:chOff x="4502184" y="1242312"/>
            <a:chExt cx="2706635" cy="5224259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C2771FC4-8C1D-4BF0-9486-B39AECBB690F}"/>
                </a:ext>
              </a:extLst>
            </p:cNvPr>
            <p:cNvGrpSpPr/>
            <p:nvPr/>
          </p:nvGrpSpPr>
          <p:grpSpPr>
            <a:xfrm>
              <a:off x="4502184" y="1242312"/>
              <a:ext cx="2706635" cy="5224259"/>
              <a:chOff x="6244363" y="1242311"/>
              <a:chExt cx="2706635" cy="5224259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3B205456-068F-4036-8E31-E33B4CD1AB5B}"/>
                  </a:ext>
                </a:extLst>
              </p:cNvPr>
              <p:cNvGrpSpPr/>
              <p:nvPr/>
            </p:nvGrpSpPr>
            <p:grpSpPr>
              <a:xfrm>
                <a:off x="6244363" y="1242311"/>
                <a:ext cx="2706635" cy="5224259"/>
                <a:chOff x="6499935" y="1477933"/>
                <a:chExt cx="2352386" cy="4672891"/>
              </a:xfrm>
            </p:grpSpPr>
            <p:pic>
              <p:nvPicPr>
                <p:cNvPr id="13" name="圖片 12">
                  <a:extLst>
                    <a:ext uri="{FF2B5EF4-FFF2-40B4-BE49-F238E27FC236}">
                      <a16:creationId xmlns:a16="http://schemas.microsoft.com/office/drawing/2014/main" id="{E147E3C1-98FC-4C75-A752-6BA5D1527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99935" y="1477933"/>
                  <a:ext cx="2352386" cy="4672891"/>
                </a:xfrm>
                <a:prstGeom prst="rect">
                  <a:avLst/>
                </a:prstGeom>
              </p:spPr>
            </p:pic>
            <p:sp>
              <p:nvSpPr>
                <p:cNvPr id="14" name="矩形: 圓角 13">
                  <a:extLst>
                    <a:ext uri="{FF2B5EF4-FFF2-40B4-BE49-F238E27FC236}">
                      <a16:creationId xmlns:a16="http://schemas.microsoft.com/office/drawing/2014/main" id="{568530AC-97AA-407C-A649-339EE8A8C308}"/>
                    </a:ext>
                  </a:extLst>
                </p:cNvPr>
                <p:cNvSpPr/>
                <p:nvPr/>
              </p:nvSpPr>
              <p:spPr>
                <a:xfrm>
                  <a:off x="7110061" y="3278580"/>
                  <a:ext cx="1485300" cy="300840"/>
                </a:xfrm>
                <a:prstGeom prst="round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noFill/>
                  </a:endParaRPr>
                </a:p>
              </p:txBody>
            </p:sp>
          </p:grp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17B3C816-9555-4207-BB0B-96BF624B91DF}"/>
                  </a:ext>
                </a:extLst>
              </p:cNvPr>
              <p:cNvSpPr/>
              <p:nvPr/>
            </p:nvSpPr>
            <p:spPr>
              <a:xfrm>
                <a:off x="6320682" y="1741811"/>
                <a:ext cx="516998" cy="55948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noFill/>
                </a:endParaRPr>
              </a:p>
            </p:txBody>
          </p:sp>
          <p:cxnSp>
            <p:nvCxnSpPr>
              <p:cNvPr id="28" name="接點: 肘形 27">
                <a:extLst>
                  <a:ext uri="{FF2B5EF4-FFF2-40B4-BE49-F238E27FC236}">
                    <a16:creationId xmlns:a16="http://schemas.microsoft.com/office/drawing/2014/main" id="{5327C221-2E63-4567-9958-4AC7EB37221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190842" y="2709955"/>
                <a:ext cx="954127" cy="136809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C8F85B95-E9EC-47E0-8928-1AD79E19EB1D}"/>
                </a:ext>
              </a:extLst>
            </p:cNvPr>
            <p:cNvSpPr/>
            <p:nvPr/>
          </p:nvSpPr>
          <p:spPr>
            <a:xfrm>
              <a:off x="5204190" y="3591760"/>
              <a:ext cx="1836690" cy="78719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02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專案動機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41" y="1042736"/>
            <a:ext cx="3787420" cy="52537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9214" y="389559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時間比金錢有價值，你可以更有錢，但你沒辦法更有時間。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吉姆・羅恩</a:t>
            </a:r>
          </a:p>
        </p:txBody>
      </p:sp>
      <p:sp>
        <p:nvSpPr>
          <p:cNvPr id="9" name="矩形 8"/>
          <p:cNvSpPr/>
          <p:nvPr/>
        </p:nvSpPr>
        <p:spPr>
          <a:xfrm>
            <a:off x="549214" y="185934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Time is more value than money.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You can get more money, but you cannot get more time.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——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Jim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10803020104030203" pitchFamily="2" charset="-79"/>
              </a:rPr>
              <a:t>Rohn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9185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使用說明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37454" y="780646"/>
            <a:ext cx="53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如何新增事項</a:t>
            </a:r>
            <a:endParaRPr lang="en-US" altLang="zh-TW" sz="2400" b="1" dirty="0">
              <a:solidFill>
                <a:prstClr val="black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CBF3257-80B4-4D0E-A6E8-41A1C0839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47" y="1392578"/>
            <a:ext cx="2415213" cy="46735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5848284-89A7-43FB-AC7E-A906B3639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34" y="1392578"/>
            <a:ext cx="2409146" cy="46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1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使用說明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37454" y="780646"/>
            <a:ext cx="53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如何新增事項</a:t>
            </a:r>
            <a:endParaRPr lang="en-US" altLang="zh-TW" sz="2400" b="1" dirty="0">
              <a:solidFill>
                <a:prstClr val="black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EC27E2-DD87-40FC-A019-391393B11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636" y="1415588"/>
            <a:ext cx="2267886" cy="466176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99EBDED-BBD6-4ECC-8842-5FF859BCD8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2" y="1415589"/>
            <a:ext cx="2273298" cy="4672890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6BD5593D-4558-407C-9CC9-C05E5ABDF847}"/>
              </a:ext>
            </a:extLst>
          </p:cNvPr>
          <p:cNvGrpSpPr/>
          <p:nvPr/>
        </p:nvGrpSpPr>
        <p:grpSpPr>
          <a:xfrm>
            <a:off x="853928" y="1415590"/>
            <a:ext cx="2415212" cy="4661765"/>
            <a:chOff x="738494" y="1593242"/>
            <a:chExt cx="2415212" cy="4661765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E3D1ECC-FBFD-4BC6-A7E9-DF68FF0DD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94" y="1593242"/>
              <a:ext cx="2415212" cy="4661765"/>
            </a:xfrm>
            <a:prstGeom prst="rect">
              <a:avLst/>
            </a:prstGeom>
          </p:spPr>
        </p:pic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7542CF1C-E05C-4CE9-8E5E-9C68D249F27C}"/>
                </a:ext>
              </a:extLst>
            </p:cNvPr>
            <p:cNvSpPr/>
            <p:nvPr/>
          </p:nvSpPr>
          <p:spPr>
            <a:xfrm>
              <a:off x="905067" y="5313681"/>
              <a:ext cx="2143760" cy="41656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CEA25626-7283-4B3D-B9B2-A6ACB073DEFF}"/>
              </a:ext>
            </a:extLst>
          </p:cNvPr>
          <p:cNvGrpSpPr/>
          <p:nvPr/>
        </p:nvGrpSpPr>
        <p:grpSpPr>
          <a:xfrm>
            <a:off x="6217762" y="1415589"/>
            <a:ext cx="2415212" cy="4661765"/>
            <a:chOff x="6095842" y="1415588"/>
            <a:chExt cx="2415212" cy="4661765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6E05AF2-F9A8-45DB-BE37-8F7FF59B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842" y="1415588"/>
              <a:ext cx="2415212" cy="4661765"/>
            </a:xfrm>
            <a:prstGeom prst="rect">
              <a:avLst/>
            </a:prstGeom>
          </p:spPr>
        </p:pic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1116D68D-3A34-4122-BAC6-F33DBBB8903B}"/>
                </a:ext>
              </a:extLst>
            </p:cNvPr>
            <p:cNvSpPr/>
            <p:nvPr/>
          </p:nvSpPr>
          <p:spPr>
            <a:xfrm>
              <a:off x="6553200" y="5628640"/>
              <a:ext cx="1493520" cy="26416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04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使用說明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37454" y="780646"/>
            <a:ext cx="53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如何查看今日行程</a:t>
            </a:r>
            <a:endParaRPr lang="en-US" altLang="zh-TW" sz="2400" b="1" dirty="0">
              <a:solidFill>
                <a:prstClr val="black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293A98-142F-4F27-A58A-64A86D477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495" y="1242311"/>
            <a:ext cx="2736517" cy="52242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8BFBB45-E6C6-4E4A-A039-4E7BF89FDBA8}"/>
              </a:ext>
            </a:extLst>
          </p:cNvPr>
          <p:cNvSpPr/>
          <p:nvPr/>
        </p:nvSpPr>
        <p:spPr>
          <a:xfrm>
            <a:off x="2759814" y="2469109"/>
            <a:ext cx="1368259" cy="3149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8CA2BF32-89DF-4A79-9695-4B148DDF7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6" y="1242311"/>
            <a:ext cx="2541532" cy="52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57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使用說明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37454" y="780646"/>
            <a:ext cx="53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如何開始</a:t>
            </a:r>
            <a:r>
              <a:rPr lang="en-US" altLang="zh-TW" sz="2400" b="1" dirty="0">
                <a:solidFill>
                  <a:prstClr val="black"/>
                </a:solidFill>
              </a:rPr>
              <a:t>/</a:t>
            </a:r>
            <a:r>
              <a:rPr lang="zh-TW" altLang="en-US" sz="2400" b="1" dirty="0">
                <a:solidFill>
                  <a:prstClr val="black"/>
                </a:solidFill>
              </a:rPr>
              <a:t>停止計時</a:t>
            </a:r>
            <a:endParaRPr lang="en-US" altLang="zh-TW" sz="2400" b="1" dirty="0">
              <a:solidFill>
                <a:prstClr val="black"/>
              </a:solidFill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8CA2BF32-89DF-4A79-9695-4B148DDF7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57" y="1333091"/>
            <a:ext cx="2541532" cy="52242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E24AD8-A7BB-4B05-8E1B-CA3EF7FC2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19" y="1333091"/>
            <a:ext cx="2541211" cy="5223600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C8BFBB45-E6C6-4E4A-A039-4E7BF89FDBA8}"/>
              </a:ext>
            </a:extLst>
          </p:cNvPr>
          <p:cNvSpPr/>
          <p:nvPr/>
        </p:nvSpPr>
        <p:spPr>
          <a:xfrm>
            <a:off x="4178874" y="5537200"/>
            <a:ext cx="576006" cy="6315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3882A81-8641-47E4-97DA-D2ACC92EA7AD}"/>
              </a:ext>
            </a:extLst>
          </p:cNvPr>
          <p:cNvSpPr/>
          <p:nvPr/>
        </p:nvSpPr>
        <p:spPr>
          <a:xfrm>
            <a:off x="6669606" y="5554729"/>
            <a:ext cx="576006" cy="6315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08501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使用說明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37454" y="780646"/>
            <a:ext cx="53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如何刪除事項</a:t>
            </a:r>
            <a:endParaRPr lang="en-US" altLang="zh-TW" sz="2400" b="1" dirty="0">
              <a:solidFill>
                <a:prstClr val="black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DB7DE5B-CE28-4849-AB20-72868EB047DD}"/>
              </a:ext>
            </a:extLst>
          </p:cNvPr>
          <p:cNvGrpSpPr/>
          <p:nvPr/>
        </p:nvGrpSpPr>
        <p:grpSpPr>
          <a:xfrm>
            <a:off x="3260965" y="1336661"/>
            <a:ext cx="2497215" cy="5133165"/>
            <a:chOff x="2938205" y="1288031"/>
            <a:chExt cx="2497215" cy="513316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7EC27E2-DD87-40FC-A019-391393B1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205" y="1288031"/>
              <a:ext cx="2497215" cy="5133165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3EC1FDF-FDB2-44B3-9F1A-01A63483DA6D}"/>
                </a:ext>
              </a:extLst>
            </p:cNvPr>
            <p:cNvSpPr/>
            <p:nvPr/>
          </p:nvSpPr>
          <p:spPr>
            <a:xfrm>
              <a:off x="3464560" y="2164080"/>
              <a:ext cx="1036320" cy="391327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23B07908-3953-4806-A8AE-FDB976514796}"/>
              </a:ext>
            </a:extLst>
          </p:cNvPr>
          <p:cNvGrpSpPr/>
          <p:nvPr/>
        </p:nvGrpSpPr>
        <p:grpSpPr>
          <a:xfrm>
            <a:off x="6480607" y="1336661"/>
            <a:ext cx="2518041" cy="5175975"/>
            <a:chOff x="6480607" y="1336661"/>
            <a:chExt cx="2518041" cy="517597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9DC43E6-DBD0-4B1B-8B47-1F2EA04C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607" y="1336661"/>
              <a:ext cx="2518041" cy="5175975"/>
            </a:xfrm>
            <a:prstGeom prst="rect">
              <a:avLst/>
            </a:prstGeom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573DDA8D-5E44-40F9-827E-ACAE2CF226A1}"/>
                </a:ext>
              </a:extLst>
            </p:cNvPr>
            <p:cNvSpPr/>
            <p:nvPr/>
          </p:nvSpPr>
          <p:spPr>
            <a:xfrm>
              <a:off x="6922319" y="5278239"/>
              <a:ext cx="731521" cy="30759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53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使用說明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37454" y="780646"/>
            <a:ext cx="53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如何編輯事項</a:t>
            </a:r>
            <a:endParaRPr lang="en-US" altLang="zh-TW" sz="2400" b="1" dirty="0">
              <a:solidFill>
                <a:prstClr val="black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DB7DE5B-CE28-4849-AB20-72868EB047DD}"/>
              </a:ext>
            </a:extLst>
          </p:cNvPr>
          <p:cNvGrpSpPr/>
          <p:nvPr/>
        </p:nvGrpSpPr>
        <p:grpSpPr>
          <a:xfrm>
            <a:off x="696139" y="1379471"/>
            <a:ext cx="2497215" cy="5133165"/>
            <a:chOff x="2938205" y="1288031"/>
            <a:chExt cx="2497215" cy="513316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7EC27E2-DD87-40FC-A019-391393B1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205" y="1288031"/>
              <a:ext cx="2497215" cy="5133165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3EC1FDF-FDB2-44B3-9F1A-01A63483DA6D}"/>
                </a:ext>
              </a:extLst>
            </p:cNvPr>
            <p:cNvSpPr/>
            <p:nvPr/>
          </p:nvSpPr>
          <p:spPr>
            <a:xfrm>
              <a:off x="3464560" y="2164080"/>
              <a:ext cx="1036320" cy="391327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D2FA604-3460-4F2C-A4D5-90B5BACE62C3}"/>
              </a:ext>
            </a:extLst>
          </p:cNvPr>
          <p:cNvGrpSpPr/>
          <p:nvPr/>
        </p:nvGrpSpPr>
        <p:grpSpPr>
          <a:xfrm>
            <a:off x="3480047" y="1379471"/>
            <a:ext cx="2518041" cy="5175975"/>
            <a:chOff x="3632447" y="1288031"/>
            <a:chExt cx="2518041" cy="517597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9DC43E6-DBD0-4B1B-8B47-1F2EA04C0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2447" y="1288031"/>
              <a:ext cx="2518041" cy="5175975"/>
            </a:xfrm>
            <a:prstGeom prst="rect">
              <a:avLst/>
            </a:prstGeom>
          </p:spPr>
        </p:pic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4C88C9B2-BA11-4C16-9DF3-54F566DFFA9B}"/>
                </a:ext>
              </a:extLst>
            </p:cNvPr>
            <p:cNvSpPr/>
            <p:nvPr/>
          </p:nvSpPr>
          <p:spPr>
            <a:xfrm>
              <a:off x="4382288" y="2039871"/>
              <a:ext cx="1306133" cy="40868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6DD9F68-F7B2-40FC-ACF5-F712C19DEB33}"/>
              </a:ext>
            </a:extLst>
          </p:cNvPr>
          <p:cNvGrpSpPr/>
          <p:nvPr/>
        </p:nvGrpSpPr>
        <p:grpSpPr>
          <a:xfrm>
            <a:off x="6278486" y="1378646"/>
            <a:ext cx="2518443" cy="5176800"/>
            <a:chOff x="6430886" y="1287206"/>
            <a:chExt cx="2518443" cy="51768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E1E61E1-9DCA-487D-8F9A-CBAC072EA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886" y="1287206"/>
              <a:ext cx="2518443" cy="5176800"/>
            </a:xfrm>
            <a:prstGeom prst="rect">
              <a:avLst/>
            </a:prstGeom>
          </p:spPr>
        </p:pic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34C9CD58-2F1F-4A88-A22E-839404FFC1B3}"/>
                </a:ext>
              </a:extLst>
            </p:cNvPr>
            <p:cNvSpPr/>
            <p:nvPr/>
          </p:nvSpPr>
          <p:spPr>
            <a:xfrm>
              <a:off x="7186448" y="2029711"/>
              <a:ext cx="1306133" cy="40868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5A9F3C5-5553-4249-A78A-5B80621E46E3}"/>
              </a:ext>
            </a:extLst>
          </p:cNvPr>
          <p:cNvGrpSpPr/>
          <p:nvPr/>
        </p:nvGrpSpPr>
        <p:grpSpPr>
          <a:xfrm>
            <a:off x="9077327" y="1378646"/>
            <a:ext cx="2518443" cy="5176800"/>
            <a:chOff x="9229727" y="1287206"/>
            <a:chExt cx="2518443" cy="5176800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52AD1F1-1834-4B61-BC37-41DD77FF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9727" y="1287206"/>
              <a:ext cx="2518443" cy="5176800"/>
            </a:xfrm>
            <a:prstGeom prst="rect">
              <a:avLst/>
            </a:prstGeom>
          </p:spPr>
        </p:pic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5453601B-3DAE-4C65-AA8E-135CF9622259}"/>
                </a:ext>
              </a:extLst>
            </p:cNvPr>
            <p:cNvSpPr/>
            <p:nvPr/>
          </p:nvSpPr>
          <p:spPr>
            <a:xfrm>
              <a:off x="9716289" y="2588511"/>
              <a:ext cx="1100818" cy="357860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C1684E41-B24A-4A4B-8204-506427763771}"/>
              </a:ext>
            </a:extLst>
          </p:cNvPr>
          <p:cNvSpPr/>
          <p:nvPr/>
        </p:nvSpPr>
        <p:spPr>
          <a:xfrm>
            <a:off x="7559040" y="5275009"/>
            <a:ext cx="853440" cy="4086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17084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使用說明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37454" y="780646"/>
            <a:ext cx="53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如何查看行事曆</a:t>
            </a:r>
            <a:endParaRPr lang="en-US" altLang="zh-TW" sz="2400" b="1" dirty="0">
              <a:solidFill>
                <a:prstClr val="black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3071C9-1932-4450-80C7-10347F6A0B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81" y="1242311"/>
            <a:ext cx="2541211" cy="52236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12771FC-170E-4640-90DD-F4C7ED165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495" y="1241651"/>
            <a:ext cx="2736517" cy="52242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2BA9CEC9-1CE0-4AB0-A229-E2664AEB2252}"/>
              </a:ext>
            </a:extLst>
          </p:cNvPr>
          <p:cNvSpPr/>
          <p:nvPr/>
        </p:nvSpPr>
        <p:spPr>
          <a:xfrm>
            <a:off x="2759814" y="1483589"/>
            <a:ext cx="1368259" cy="3149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2201BE-D582-424F-82D2-D0F57B2CC694}"/>
              </a:ext>
            </a:extLst>
          </p:cNvPr>
          <p:cNvSpPr/>
          <p:nvPr/>
        </p:nvSpPr>
        <p:spPr>
          <a:xfrm>
            <a:off x="7305039" y="3251200"/>
            <a:ext cx="640081" cy="6095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73442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使用說明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642615-733F-4929-873A-AC6540BAA5B0}"/>
              </a:ext>
            </a:extLst>
          </p:cNvPr>
          <p:cNvSpPr txBox="1"/>
          <p:nvPr/>
        </p:nvSpPr>
        <p:spPr>
          <a:xfrm>
            <a:off x="437454" y="780646"/>
            <a:ext cx="532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如何查看統計報表</a:t>
            </a:r>
            <a:endParaRPr lang="en-US" altLang="zh-TW" sz="2400" b="1" dirty="0">
              <a:solidFill>
                <a:prstClr val="black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974299F-FD13-469A-BCD4-4E49F5866DAE}"/>
              </a:ext>
            </a:extLst>
          </p:cNvPr>
          <p:cNvGrpSpPr/>
          <p:nvPr/>
        </p:nvGrpSpPr>
        <p:grpSpPr>
          <a:xfrm>
            <a:off x="1566998" y="1343251"/>
            <a:ext cx="2736517" cy="5224260"/>
            <a:chOff x="1729558" y="1242311"/>
            <a:chExt cx="2736517" cy="522426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E293A98-142F-4F27-A58A-64A86D477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558" y="1242311"/>
              <a:ext cx="2736517" cy="522426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C8BFBB45-E6C6-4E4A-A039-4E7BF89FDBA8}"/>
                </a:ext>
              </a:extLst>
            </p:cNvPr>
            <p:cNvSpPr/>
            <p:nvPr/>
          </p:nvSpPr>
          <p:spPr>
            <a:xfrm>
              <a:off x="1753974" y="2164309"/>
              <a:ext cx="1368259" cy="31496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5D94DC0-5040-4618-99AF-473D0407A9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84" y="1343251"/>
            <a:ext cx="2541211" cy="5223600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909F3420-9366-44C9-8291-C63F3EA3AB3C}"/>
              </a:ext>
            </a:extLst>
          </p:cNvPr>
          <p:cNvGrpSpPr/>
          <p:nvPr/>
        </p:nvGrpSpPr>
        <p:grpSpPr>
          <a:xfrm>
            <a:off x="4825394" y="1343251"/>
            <a:ext cx="2541211" cy="5223600"/>
            <a:chOff x="5133627" y="1242311"/>
            <a:chExt cx="2541211" cy="52236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42EE716-C889-4D6B-9DB6-1D331C06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627" y="1242311"/>
              <a:ext cx="2541211" cy="5223600"/>
            </a:xfrm>
            <a:prstGeom prst="rect">
              <a:avLst/>
            </a:prstGeom>
          </p:spPr>
        </p:pic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D446DEA9-E88A-4AA4-8045-4EA2FA87F4E7}"/>
                </a:ext>
              </a:extLst>
            </p:cNvPr>
            <p:cNvSpPr/>
            <p:nvPr/>
          </p:nvSpPr>
          <p:spPr>
            <a:xfrm>
              <a:off x="5442933" y="4163311"/>
              <a:ext cx="1912907" cy="408689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363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比較現有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4" y="992258"/>
            <a:ext cx="3190069" cy="567234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796146" y="1136072"/>
            <a:ext cx="4768334" cy="235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/>
              <a:t>甘特圖實際上並不適合閱讀，圖示風格不夠統一，無法一眼看出重點，有些眼花撩亂的感覺。</a:t>
            </a:r>
            <a:endParaRPr lang="en-US" altLang="zh-TW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dirty="0"/>
              <a:t>且只能以一天為單位，無法精確的紀錄時間。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292" y="904599"/>
            <a:ext cx="2660099" cy="5760000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292" y="904599"/>
            <a:ext cx="2660099" cy="5760000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</p:spTree>
    <p:extLst>
      <p:ext uri="{BB962C8B-B14F-4D97-AF65-F5344CB8AC3E}">
        <p14:creationId xmlns:p14="http://schemas.microsoft.com/office/powerpoint/2010/main" val="353282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3" y="612000"/>
            <a:ext cx="2881143" cy="62391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比較現有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53" y="605164"/>
            <a:ext cx="2884300" cy="6246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488424" y="891939"/>
            <a:ext cx="5028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1.</a:t>
            </a:r>
            <a:r>
              <a:rPr lang="zh-TW" altLang="en-US" sz="2000" dirty="0"/>
              <a:t> 首頁沒有規劃資訊，不符合使用者習慣。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6" y="633439"/>
            <a:ext cx="2871243" cy="62177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2" y="605164"/>
            <a:ext cx="2874754" cy="6225328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476391" y="1439819"/>
            <a:ext cx="5259773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2.</a:t>
            </a:r>
            <a:r>
              <a:rPr lang="zh-TW" altLang="en-US" sz="2000" dirty="0"/>
              <a:t> 無法設定事務類別，無法預先規劃事務時間，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    不知道要幹嘛的番茄指數，使用指導常駐，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    使用者熟悉後變得礙眼。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3488424" y="2937376"/>
            <a:ext cx="5259773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3.</a:t>
            </a:r>
            <a:r>
              <a:rPr lang="zh-TW" altLang="en-US" sz="2000" dirty="0"/>
              <a:t> 只能以單日形式觀看，事務累計時間非常不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    明顯，「已安排」在使用半小時後仍然不知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    道如何使用。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3476391" y="4434933"/>
            <a:ext cx="5309467" cy="966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4.</a:t>
            </a:r>
            <a:r>
              <a:rPr lang="zh-TW" altLang="en-US" sz="2000" dirty="0"/>
              <a:t> 計時頁面除了計時功能外，上方的事件欄位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    也不清楚其功能為何。</a:t>
            </a:r>
            <a:endParaRPr lang="en-US" altLang="zh-TW" sz="2000" dirty="0"/>
          </a:p>
        </p:txBody>
      </p:sp>
      <p:pic>
        <p:nvPicPr>
          <p:cNvPr id="15" name="圖片 1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3230" y="771482"/>
            <a:ext cx="2660099" cy="5760000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</p:spTree>
    <p:extLst>
      <p:ext uri="{BB962C8B-B14F-4D97-AF65-F5344CB8AC3E}">
        <p14:creationId xmlns:p14="http://schemas.microsoft.com/office/powerpoint/2010/main" val="2975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專案動機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53878" y="985969"/>
            <a:ext cx="7630267" cy="168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您是否有以下經驗：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過了一天卻不知道自己今天做了什麼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規劃完成後卻沒有確實執行計畫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09" y="2831179"/>
            <a:ext cx="6511636" cy="3700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2208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比較現有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19054" y="812800"/>
            <a:ext cx="5288627" cy="1428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1. </a:t>
            </a:r>
            <a:r>
              <a:rPr lang="zh-TW" altLang="en-US" sz="2000" dirty="0"/>
              <a:t>首頁沒有規劃資訊，不符合使用者習慣，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    且無法預先規劃行事曆，不具備提醒功能，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    計時功能無法暫停。</a:t>
            </a:r>
            <a:endParaRPr lang="en-US" altLang="zh-TW" sz="2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521387" y="2462453"/>
            <a:ext cx="5286294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2.</a:t>
            </a:r>
            <a:r>
              <a:rPr lang="zh-TW" altLang="en-US" sz="2000" dirty="0"/>
              <a:t> 沒有日曆，單純的列表形式，難以讓使用者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    看出各事件所佔的時間比例。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3519054" y="3733784"/>
            <a:ext cx="6078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3.</a:t>
            </a:r>
            <a:r>
              <a:rPr lang="zh-TW" altLang="en-US" sz="2000" dirty="0"/>
              <a:t> 只能以單日形式觀看，事務累計時間非常不明顯。</a:t>
            </a:r>
            <a:endParaRPr lang="en-US" altLang="zh-TW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7" y="609568"/>
            <a:ext cx="2885422" cy="62484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7" y="609568"/>
            <a:ext cx="2885423" cy="62484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6" y="609568"/>
            <a:ext cx="2885423" cy="62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比較現有</a:t>
            </a:r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19055" y="812800"/>
            <a:ext cx="5116946" cy="966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單純打卡功能，不具備紀錄時間、事前規劃、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zh-TW" altLang="en-US" sz="2000" dirty="0"/>
              <a:t>統計報表的功能。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" y="637307"/>
            <a:ext cx="2872613" cy="62206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03" y="637307"/>
            <a:ext cx="2872612" cy="62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4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19054" y="812800"/>
            <a:ext cx="43781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基本的日曆，具有提示功能。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缺點：</a:t>
            </a:r>
            <a:endParaRPr lang="en-US" altLang="zh-TW" sz="2000" dirty="0"/>
          </a:p>
          <a:p>
            <a:endParaRPr lang="en-US" altLang="zh-TW" sz="2000" dirty="0"/>
          </a:p>
          <a:p>
            <a:pPr marL="342900" indent="-342900">
              <a:buAutoNum type="arabicPeriod"/>
            </a:pPr>
            <a:r>
              <a:rPr lang="zh-TW" altLang="en-US" sz="2000" dirty="0"/>
              <a:t>查看單日行程步驟繁瑣。</a:t>
            </a:r>
            <a:endParaRPr lang="en-US" altLang="zh-TW" sz="2000" dirty="0"/>
          </a:p>
          <a:p>
            <a:pPr marL="342900" indent="-342900">
              <a:buAutoNum type="arabicPeriod"/>
            </a:pPr>
            <a:endParaRPr lang="en-US" altLang="zh-TW" sz="2000" dirty="0"/>
          </a:p>
          <a:p>
            <a:pPr marL="342900" indent="-342900">
              <a:buAutoNum type="arabicPeriod" startAt="2"/>
            </a:pPr>
            <a:r>
              <a:rPr lang="zh-TW" altLang="en-US" sz="2000" dirty="0"/>
              <a:t>不具備記錄實際執行時間的功能。</a:t>
            </a:r>
            <a:endParaRPr lang="en-US" altLang="zh-TW" sz="2000" dirty="0"/>
          </a:p>
          <a:p>
            <a:pPr marL="342900" indent="-342900">
              <a:buAutoNum type="arabicPeriod" startAt="2"/>
            </a:pPr>
            <a:endParaRPr lang="en-US" altLang="zh-TW" sz="2000" dirty="0"/>
          </a:p>
          <a:p>
            <a:r>
              <a:rPr lang="en-US" altLang="zh-TW" sz="2000" dirty="0"/>
              <a:t>3.</a:t>
            </a:r>
            <a:r>
              <a:rPr lang="zh-TW" altLang="en-US" sz="2000" dirty="0"/>
              <a:t>  沒有統計報表。</a:t>
            </a:r>
            <a:endParaRPr lang="en-US" altLang="zh-TW" sz="20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648"/>
            <a:ext cx="2947903" cy="622335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13" y="596410"/>
            <a:ext cx="2966016" cy="626159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410"/>
            <a:ext cx="2966016" cy="626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8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整理問題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7454" y="914088"/>
            <a:ext cx="93841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重要功能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單日行程：許多</a:t>
            </a:r>
            <a:r>
              <a:rPr lang="en-US" altLang="zh-TW" dirty="0"/>
              <a:t>app</a:t>
            </a:r>
            <a:r>
              <a:rPr lang="zh-TW" altLang="en-US" dirty="0"/>
              <a:t>的察看方式繁瑣甚至沒有此功能。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月曆：有些</a:t>
            </a:r>
            <a:r>
              <a:rPr lang="en-US" altLang="zh-TW" dirty="0"/>
              <a:t>app</a:t>
            </a:r>
            <a:r>
              <a:rPr lang="zh-TW" altLang="en-US" dirty="0"/>
              <a:t>只提供</a:t>
            </a:r>
            <a:r>
              <a:rPr lang="zh-TW" altLang="en-US" dirty="0">
                <a:solidFill>
                  <a:srgbClr val="FF0000"/>
                </a:solidFill>
              </a:rPr>
              <a:t>當月</a:t>
            </a:r>
            <a:r>
              <a:rPr lang="zh-TW" altLang="en-US" dirty="0"/>
              <a:t>是否有事情，無法</a:t>
            </a:r>
            <a:r>
              <a:rPr lang="zh-TW" altLang="en-US" dirty="0">
                <a:solidFill>
                  <a:srgbClr val="FF0000"/>
                </a:solidFill>
              </a:rPr>
              <a:t>得知詳細資訊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預先規劃</a:t>
            </a:r>
            <a:r>
              <a:rPr lang="en-US" altLang="zh-TW" dirty="0"/>
              <a:t>&amp;</a:t>
            </a:r>
            <a:r>
              <a:rPr lang="zh-TW" altLang="en-US" dirty="0"/>
              <a:t>設定提醒：許多</a:t>
            </a:r>
            <a:r>
              <a:rPr lang="en-US" altLang="zh-TW" dirty="0"/>
              <a:t>app</a:t>
            </a:r>
            <a:r>
              <a:rPr lang="zh-TW" altLang="en-US" dirty="0"/>
              <a:t>都不具備</a:t>
            </a:r>
            <a:r>
              <a:rPr lang="zh-TW" altLang="en-US" dirty="0">
                <a:solidFill>
                  <a:srgbClr val="FF0000"/>
                </a:solidFill>
              </a:rPr>
              <a:t>完整的時間規劃及提醒設定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紀錄時間：目前很少</a:t>
            </a:r>
            <a:r>
              <a:rPr lang="zh-TW" altLang="en-US" dirty="0">
                <a:solidFill>
                  <a:srgbClr val="FF0000"/>
                </a:solidFill>
              </a:rPr>
              <a:t>同時具備月曆及紀錄時間</a:t>
            </a:r>
            <a:r>
              <a:rPr lang="zh-TW" altLang="en-US" dirty="0"/>
              <a:t>功能的</a:t>
            </a:r>
            <a:r>
              <a:rPr lang="en-US" altLang="zh-TW" dirty="0"/>
              <a:t>app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5.   </a:t>
            </a:r>
            <a:r>
              <a:rPr lang="zh-TW" altLang="en-US" dirty="0"/>
              <a:t>統計報表：目前很少</a:t>
            </a:r>
            <a:r>
              <a:rPr lang="zh-TW" altLang="en-US" dirty="0">
                <a:solidFill>
                  <a:srgbClr val="FF0000"/>
                </a:solidFill>
              </a:rPr>
              <a:t>同時具備月曆及統計報表</a:t>
            </a:r>
            <a:r>
              <a:rPr lang="zh-TW" altLang="en-US" dirty="0"/>
              <a:t>功能的</a:t>
            </a:r>
            <a:r>
              <a:rPr lang="en-US" altLang="zh-TW" dirty="0"/>
              <a:t>app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809619"/>
              </p:ext>
            </p:extLst>
          </p:nvPr>
        </p:nvGraphicFramePr>
        <p:xfrm>
          <a:off x="437454" y="3157455"/>
          <a:ext cx="11237309" cy="35296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90123">
                  <a:extLst>
                    <a:ext uri="{9D8B030D-6E8A-4147-A177-3AD203B41FA5}">
                      <a16:colId xmlns:a16="http://schemas.microsoft.com/office/drawing/2014/main" val="1377606029"/>
                    </a:ext>
                  </a:extLst>
                </a:gridCol>
                <a:gridCol w="1249598">
                  <a:extLst>
                    <a:ext uri="{9D8B030D-6E8A-4147-A177-3AD203B41FA5}">
                      <a16:colId xmlns:a16="http://schemas.microsoft.com/office/drawing/2014/main" val="2861756842"/>
                    </a:ext>
                  </a:extLst>
                </a:gridCol>
                <a:gridCol w="1249598">
                  <a:extLst>
                    <a:ext uri="{9D8B030D-6E8A-4147-A177-3AD203B41FA5}">
                      <a16:colId xmlns:a16="http://schemas.microsoft.com/office/drawing/2014/main" val="3151696962"/>
                    </a:ext>
                  </a:extLst>
                </a:gridCol>
                <a:gridCol w="1249598">
                  <a:extLst>
                    <a:ext uri="{9D8B030D-6E8A-4147-A177-3AD203B41FA5}">
                      <a16:colId xmlns:a16="http://schemas.microsoft.com/office/drawing/2014/main" val="3711385327"/>
                    </a:ext>
                  </a:extLst>
                </a:gridCol>
                <a:gridCol w="1249598">
                  <a:extLst>
                    <a:ext uri="{9D8B030D-6E8A-4147-A177-3AD203B41FA5}">
                      <a16:colId xmlns:a16="http://schemas.microsoft.com/office/drawing/2014/main" val="3075368721"/>
                    </a:ext>
                  </a:extLst>
                </a:gridCol>
                <a:gridCol w="1249598">
                  <a:extLst>
                    <a:ext uri="{9D8B030D-6E8A-4147-A177-3AD203B41FA5}">
                      <a16:colId xmlns:a16="http://schemas.microsoft.com/office/drawing/2014/main" val="820239593"/>
                    </a:ext>
                  </a:extLst>
                </a:gridCol>
                <a:gridCol w="1249598">
                  <a:extLst>
                    <a:ext uri="{9D8B030D-6E8A-4147-A177-3AD203B41FA5}">
                      <a16:colId xmlns:a16="http://schemas.microsoft.com/office/drawing/2014/main" val="4025974661"/>
                    </a:ext>
                  </a:extLst>
                </a:gridCol>
                <a:gridCol w="1249598">
                  <a:extLst>
                    <a:ext uri="{9D8B030D-6E8A-4147-A177-3AD203B41FA5}">
                      <a16:colId xmlns:a16="http://schemas.microsoft.com/office/drawing/2014/main" val="589362628"/>
                    </a:ext>
                  </a:extLst>
                </a:gridCol>
              </a:tblGrid>
              <a:tr h="56400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APP1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APP2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APP3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APP4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APP5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Google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rgbClr val="FFFF00"/>
                          </a:solidFill>
                        </a:rPr>
                        <a:t>MyApp</a:t>
                      </a:r>
                      <a:endParaRPr lang="zh-TW" alt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046269"/>
                  </a:ext>
                </a:extLst>
              </a:tr>
              <a:tr h="423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單日行程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872182"/>
                  </a:ext>
                </a:extLst>
              </a:tr>
              <a:tr h="423666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11408"/>
                  </a:ext>
                </a:extLst>
              </a:tr>
              <a:tr h="423666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預先規劃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05121"/>
                  </a:ext>
                </a:extLst>
              </a:tr>
              <a:tr h="423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以分鐘為單位規劃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96215"/>
                  </a:ext>
                </a:extLst>
              </a:tr>
              <a:tr h="423666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設定提醒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710269"/>
                  </a:ext>
                </a:extLst>
              </a:tr>
              <a:tr h="423666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紀錄時間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05459"/>
                  </a:ext>
                </a:extLst>
              </a:tr>
              <a:tr h="423666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統計報表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833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029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產品評估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37454" y="581923"/>
            <a:ext cx="7805190" cy="6276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dirty="0">
                <a:latin typeface="+mn-ea"/>
              </a:rPr>
              <a:t>在首頁的計時按鍵不知道在幹嘛，雖立意良好但必須再多加說明該按鈕。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dirty="0">
                <a:latin typeface="+mn-ea"/>
              </a:rPr>
              <a:t>目前只有類別可以查看達成率，使用者會希望能夠以</a:t>
            </a:r>
            <a:r>
              <a:rPr lang="zh-TW" altLang="en-US" dirty="0">
                <a:latin typeface="+mn-ea"/>
              </a:rPr>
              <a:t>「</a:t>
            </a:r>
            <a:r>
              <a:rPr lang="zh-TW" altLang="zh-TW" dirty="0">
                <a:latin typeface="+mn-ea"/>
              </a:rPr>
              <a:t>天</a:t>
            </a:r>
            <a:r>
              <a:rPr lang="zh-TW" altLang="en-US" dirty="0">
                <a:latin typeface="+mn-ea"/>
              </a:rPr>
              <a:t>」</a:t>
            </a:r>
            <a:r>
              <a:rPr lang="zh-TW" altLang="zh-TW" dirty="0">
                <a:latin typeface="+mn-ea"/>
              </a:rPr>
              <a:t>為單位檢視。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dirty="0">
                <a:latin typeface="+mn-ea"/>
              </a:rPr>
              <a:t>同一種類別的事件，無法在統計報表上看出差異。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dirty="0">
                <a:latin typeface="+mn-ea"/>
              </a:rPr>
              <a:t>使用介面缺乏文字說明，導致使用者不知道該如何操作介面</a:t>
            </a:r>
            <a:r>
              <a:rPr lang="zh-TW" altLang="en-US" dirty="0">
                <a:latin typeface="+mn-ea"/>
              </a:rPr>
              <a:t>。</a:t>
            </a:r>
            <a:endParaRPr lang="zh-TW" altLang="zh-TW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dirty="0">
                <a:latin typeface="+mn-ea"/>
              </a:rPr>
              <a:t>希望能夠在介面內顯示目前所在的介面。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dirty="0">
                <a:latin typeface="+mn-ea"/>
              </a:rPr>
              <a:t>許多介面使用者不知道可以點選，表示必須將按鈕做的更像按鈕。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dirty="0">
                <a:latin typeface="+mn-ea"/>
              </a:rPr>
              <a:t>功能不夠直白，讓使用者需要猜測該功能的作用。</a:t>
            </a:r>
            <a:endParaRPr lang="en-US" altLang="zh-TW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dirty="0">
                <a:latin typeface="+mn-ea"/>
              </a:rPr>
              <a:t>希望能在不開啟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 </a:t>
            </a:r>
            <a:r>
              <a:rPr lang="zh-TW" altLang="zh-TW" dirty="0">
                <a:latin typeface="+mn-ea"/>
              </a:rPr>
              <a:t>的情況下使用計時功能。</a:t>
            </a:r>
            <a:endParaRPr lang="en-US" altLang="zh-TW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+mn-ea"/>
              </a:rPr>
              <a:t>許多人反映一開始不知道開如何操作 </a:t>
            </a:r>
            <a:r>
              <a:rPr lang="en-US" altLang="zh-TW" dirty="0">
                <a:latin typeface="+mn-ea"/>
              </a:rPr>
              <a:t>app</a:t>
            </a:r>
            <a:r>
              <a:rPr lang="zh-TW" altLang="en-US" dirty="0">
                <a:latin typeface="+mn-ea"/>
              </a:rPr>
              <a:t> ，因此我們希望之後會加上使用引導的功能。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+mn-ea"/>
              </a:rPr>
              <a:t>某些顏色搭配不是很協調，我們希望之後能由專業設計師幫忙這部分的工作。</a:t>
            </a:r>
            <a:endParaRPr lang="en-US" altLang="zh-TW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+mn-ea"/>
              </a:rPr>
              <a:t>有使用者反映每次都要按下計時案按鈕來開始跟結束很麻煩，因此我們計畫在未來新增打卡功能在事後進行以達成事務的登記，就不用每做一件事情就按一次。</a:t>
            </a:r>
            <a:endParaRPr lang="zh-TW" altLang="zh-TW" dirty="0"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704" y="3068950"/>
            <a:ext cx="1616010" cy="3499200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688" y="3068179"/>
            <a:ext cx="1616366" cy="3499971"/>
          </a:xfrm>
          <a:prstGeom prst="rect">
            <a:avLst/>
          </a:prstGeom>
          <a:ln w="38100">
            <a:solidFill>
              <a:srgbClr val="131519"/>
            </a:solidFill>
          </a:ln>
        </p:spPr>
      </p:pic>
      <p:sp>
        <p:nvSpPr>
          <p:cNvPr id="7" name="圓角矩形 6"/>
          <p:cNvSpPr/>
          <p:nvPr/>
        </p:nvSpPr>
        <p:spPr>
          <a:xfrm>
            <a:off x="8472163" y="5116765"/>
            <a:ext cx="1597891" cy="350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0963564" y="5984089"/>
            <a:ext cx="480291" cy="4444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肘形接點 9"/>
          <p:cNvCxnSpPr>
            <a:cxnSpLocks/>
          </p:cNvCxnSpPr>
          <p:nvPr/>
        </p:nvCxnSpPr>
        <p:spPr>
          <a:xfrm rot="16200000" flipH="1">
            <a:off x="7109823" y="1945620"/>
            <a:ext cx="5171288" cy="2905647"/>
          </a:xfrm>
          <a:prstGeom prst="bentConnector3">
            <a:avLst>
              <a:gd name="adj1" fmla="val 4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8B589AAD-7928-44CE-8AC4-96713E1F349F}"/>
              </a:ext>
            </a:extLst>
          </p:cNvPr>
          <p:cNvCxnSpPr>
            <a:endCxn id="7" idx="0"/>
          </p:cNvCxnSpPr>
          <p:nvPr/>
        </p:nvCxnSpPr>
        <p:spPr>
          <a:xfrm rot="16200000" flipH="1">
            <a:off x="7279092" y="3124747"/>
            <a:ext cx="2200845" cy="1783189"/>
          </a:xfrm>
          <a:prstGeom prst="bentConnector3">
            <a:avLst>
              <a:gd name="adj1" fmla="val 3615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37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時間規劃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5780" y="1165016"/>
            <a:ext cx="8559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b="1" dirty="0">
                <a:latin typeface="+mn-ea"/>
              </a:rPr>
              <a:t>開發時間： </a:t>
            </a:r>
            <a:r>
              <a:rPr lang="en-US" altLang="zh-TW" sz="2400" b="1" dirty="0">
                <a:latin typeface="+mn-ea"/>
              </a:rPr>
              <a:t>2 </a:t>
            </a:r>
            <a:r>
              <a:rPr lang="zh-TW" altLang="en-US" sz="2400" b="1" dirty="0">
                <a:latin typeface="+mn-ea"/>
              </a:rPr>
              <a:t>個月</a:t>
            </a:r>
            <a:endParaRPr lang="en-US" altLang="zh-TW" sz="24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+mn-ea"/>
              </a:rPr>
              <a:t>11/25 </a:t>
            </a:r>
            <a:r>
              <a:rPr lang="zh-TW" altLang="en-US" sz="2400" dirty="0">
                <a:latin typeface="+mn-ea"/>
              </a:rPr>
              <a:t>～ </a:t>
            </a:r>
            <a:r>
              <a:rPr lang="en-US" altLang="zh-TW" sz="2400" dirty="0">
                <a:latin typeface="+mn-ea"/>
              </a:rPr>
              <a:t>12/02</a:t>
            </a:r>
            <a:r>
              <a:rPr lang="zh-TW" altLang="en-US" sz="2400" dirty="0"/>
              <a:t>：討論 </a:t>
            </a:r>
            <a:r>
              <a:rPr lang="en-US" altLang="zh-TW" sz="2400" dirty="0"/>
              <a:t>Project </a:t>
            </a:r>
            <a:r>
              <a:rPr lang="zh-TW" altLang="en-US" sz="2400" dirty="0"/>
              <a:t>方向，確定主題，規劃成品架構。</a:t>
            </a: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+mn-ea"/>
              </a:rPr>
              <a:t>12/03 </a:t>
            </a:r>
            <a:r>
              <a:rPr lang="zh-TW" altLang="en-US" sz="2400" dirty="0">
                <a:latin typeface="+mn-ea"/>
              </a:rPr>
              <a:t>～ </a:t>
            </a:r>
            <a:r>
              <a:rPr lang="en-US" altLang="zh-TW" sz="2400" dirty="0">
                <a:latin typeface="+mn-ea"/>
              </a:rPr>
              <a:t>12/08</a:t>
            </a:r>
            <a:r>
              <a:rPr lang="zh-TW" altLang="en-US" sz="2400" dirty="0"/>
              <a:t>：設計問卷，分析市場需求，確定產品方向。</a:t>
            </a:r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+mn-ea"/>
              </a:rPr>
              <a:t>12/09 </a:t>
            </a:r>
            <a:r>
              <a:rPr lang="zh-TW" altLang="en-US" sz="2400" dirty="0">
                <a:latin typeface="+mn-ea"/>
              </a:rPr>
              <a:t>～ </a:t>
            </a:r>
            <a:r>
              <a:rPr lang="en-US" altLang="zh-TW" sz="2400" dirty="0">
                <a:latin typeface="+mn-ea"/>
              </a:rPr>
              <a:t>12/22</a:t>
            </a:r>
            <a:r>
              <a:rPr lang="zh-TW" altLang="en-US" sz="2400" dirty="0"/>
              <a:t>：程式撰寫。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+mn-ea"/>
              </a:rPr>
              <a:t>12/23 </a:t>
            </a:r>
            <a:r>
              <a:rPr lang="zh-TW" altLang="en-US" sz="2400" dirty="0">
                <a:latin typeface="+mn-ea"/>
              </a:rPr>
              <a:t>～ </a:t>
            </a:r>
            <a:r>
              <a:rPr lang="en-US" altLang="zh-TW" sz="2400" dirty="0">
                <a:latin typeface="+mn-ea"/>
              </a:rPr>
              <a:t>01/05</a:t>
            </a:r>
            <a:r>
              <a:rPr lang="zh-TW" altLang="en-US" sz="2400" dirty="0"/>
              <a:t>：程式撰寫。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en-US" altLang="zh-TW" sz="2400" dirty="0">
                <a:latin typeface="+mn-ea"/>
              </a:rPr>
              <a:t>01/06 </a:t>
            </a:r>
            <a:r>
              <a:rPr lang="zh-TW" altLang="en-US" sz="2400" dirty="0">
                <a:latin typeface="+mn-ea"/>
              </a:rPr>
              <a:t>～ </a:t>
            </a:r>
            <a:r>
              <a:rPr lang="en-US" altLang="zh-TW" sz="2400" dirty="0">
                <a:latin typeface="+mn-ea"/>
              </a:rPr>
              <a:t>01/13</a:t>
            </a:r>
            <a:r>
              <a:rPr lang="zh-TW" altLang="en-US" sz="2400" dirty="0"/>
              <a:t>：成品評估。</a:t>
            </a:r>
          </a:p>
        </p:txBody>
      </p:sp>
    </p:spTree>
    <p:extLst>
      <p:ext uri="{BB962C8B-B14F-4D97-AF65-F5344CB8AC3E}">
        <p14:creationId xmlns:p14="http://schemas.microsoft.com/office/powerpoint/2010/main" val="3927916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組員分工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9087" y="1219388"/>
            <a:ext cx="8533826" cy="4419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dirty="0"/>
              <a:t>詹智鈞</a:t>
            </a:r>
            <a:r>
              <a:rPr lang="en-US" altLang="zh-TW" sz="2400" dirty="0"/>
              <a:t>(</a:t>
            </a:r>
            <a:r>
              <a:rPr lang="zh-TW" altLang="en-US" sz="2400" dirty="0"/>
              <a:t>組長</a:t>
            </a:r>
            <a:r>
              <a:rPr lang="en-US" altLang="zh-TW" sz="2400" dirty="0"/>
              <a:t>)</a:t>
            </a:r>
            <a:r>
              <a:rPr lang="zh-TW" altLang="en-US" sz="2400" dirty="0"/>
              <a:t>：人員分配、進度追蹤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周哲宇</a:t>
            </a:r>
            <a:r>
              <a:rPr lang="en-US" altLang="zh-TW" sz="2400" dirty="0"/>
              <a:t>(</a:t>
            </a:r>
            <a:r>
              <a:rPr lang="zh-TW" altLang="en-US" sz="2400" dirty="0"/>
              <a:t>文書</a:t>
            </a:r>
            <a:r>
              <a:rPr lang="en-US" altLang="zh-TW" sz="2400" dirty="0"/>
              <a:t>)</a:t>
            </a:r>
            <a:r>
              <a:rPr lang="zh-TW" altLang="en-US" sz="2400" dirty="0"/>
              <a:t>：書面報告、開會紀錄、口頭報告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張景淵</a:t>
            </a:r>
            <a:r>
              <a:rPr lang="en-US" altLang="zh-TW" sz="2400" dirty="0"/>
              <a:t>(</a:t>
            </a:r>
            <a:r>
              <a:rPr lang="zh-TW" altLang="en-US" sz="2400" dirty="0"/>
              <a:t>介面設計師</a:t>
            </a:r>
            <a:r>
              <a:rPr lang="en-US" altLang="zh-TW" sz="2400" dirty="0"/>
              <a:t>)</a:t>
            </a:r>
            <a:r>
              <a:rPr lang="zh-TW" altLang="en-US" sz="2400" dirty="0"/>
              <a:t>：產品風格設計、介面圖樣設計</a:t>
            </a:r>
            <a:endParaRPr lang="en-US" altLang="zh-TW" sz="2400" dirty="0"/>
          </a:p>
          <a:p>
            <a:pPr>
              <a:lnSpc>
                <a:spcPct val="200000"/>
              </a:lnSpc>
            </a:pPr>
            <a:r>
              <a:rPr lang="zh-TW" altLang="en-US" sz="2400" dirty="0"/>
              <a:t>蔡承哲</a:t>
            </a:r>
            <a:r>
              <a:rPr lang="en-US" altLang="zh-TW" sz="2400" dirty="0"/>
              <a:t>(</a:t>
            </a:r>
            <a:r>
              <a:rPr lang="zh-TW" altLang="en-US" sz="2400" dirty="0"/>
              <a:t>數據分析師</a:t>
            </a:r>
            <a:r>
              <a:rPr lang="en-US" altLang="zh-TW" sz="2400" dirty="0"/>
              <a:t>)</a:t>
            </a:r>
            <a:r>
              <a:rPr lang="zh-TW" altLang="en-US" sz="2400" dirty="0"/>
              <a:t>：問卷設計、問卷結果分析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陳又霆</a:t>
            </a:r>
            <a:r>
              <a:rPr lang="en-US" altLang="zh-TW" sz="2400" dirty="0"/>
              <a:t>(</a:t>
            </a:r>
            <a:r>
              <a:rPr lang="zh-TW" altLang="en-US" sz="2400" dirty="0"/>
              <a:t>軟體工程師</a:t>
            </a:r>
            <a:r>
              <a:rPr lang="en-US" altLang="zh-TW" sz="2400" dirty="0"/>
              <a:t>)</a:t>
            </a:r>
            <a:r>
              <a:rPr lang="zh-TW" altLang="en-US" sz="2400" dirty="0"/>
              <a:t>：系統開發、撰寫軟體</a:t>
            </a:r>
          </a:p>
          <a:p>
            <a:pPr>
              <a:lnSpc>
                <a:spcPct val="200000"/>
              </a:lnSpc>
            </a:pPr>
            <a:r>
              <a:rPr lang="zh-TW" altLang="en-US" sz="2400" dirty="0"/>
              <a:t>周昱廷</a:t>
            </a:r>
            <a:r>
              <a:rPr lang="en-US" altLang="zh-TW" sz="2400" dirty="0"/>
              <a:t>(</a:t>
            </a:r>
            <a:r>
              <a:rPr lang="zh-TW" altLang="en-US" sz="2400" dirty="0"/>
              <a:t>軟體工程師</a:t>
            </a:r>
            <a:r>
              <a:rPr lang="en-US" altLang="zh-TW" sz="2400" dirty="0"/>
              <a:t>)</a:t>
            </a:r>
            <a:r>
              <a:rPr lang="zh-TW" altLang="en-US" sz="2400" dirty="0"/>
              <a:t>：系統開發、撰寫軟體</a:t>
            </a:r>
          </a:p>
        </p:txBody>
      </p:sp>
    </p:spTree>
    <p:extLst>
      <p:ext uri="{BB962C8B-B14F-4D97-AF65-F5344CB8AC3E}">
        <p14:creationId xmlns:p14="http://schemas.microsoft.com/office/powerpoint/2010/main" val="2584657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0">
            <a:extLst>
              <a:ext uri="{FF2B5EF4-FFF2-40B4-BE49-F238E27FC236}">
                <a16:creationId xmlns:a16="http://schemas.microsoft.com/office/drawing/2014/main" id="{50760DA0-5D7A-4075-B994-A981D692DCFF}"/>
              </a:ext>
            </a:extLst>
          </p:cNvPr>
          <p:cNvSpPr/>
          <p:nvPr/>
        </p:nvSpPr>
        <p:spPr>
          <a:xfrm>
            <a:off x="0" y="579527"/>
            <a:ext cx="12192000" cy="6278473"/>
          </a:xfrm>
          <a:custGeom>
            <a:avLst/>
            <a:gdLst>
              <a:gd name="connsiteX0" fmla="*/ 0 w 4738717"/>
              <a:gd name="connsiteY0" fmla="*/ 0 h 729471"/>
              <a:gd name="connsiteX1" fmla="*/ 4738717 w 4738717"/>
              <a:gd name="connsiteY1" fmla="*/ 0 h 729471"/>
              <a:gd name="connsiteX2" fmla="*/ 4738717 w 4738717"/>
              <a:gd name="connsiteY2" fmla="*/ 729471 h 729471"/>
              <a:gd name="connsiteX3" fmla="*/ 592368 w 4738717"/>
              <a:gd name="connsiteY3" fmla="*/ 729471 h 729471"/>
              <a:gd name="connsiteX4" fmla="*/ 0 w 4738717"/>
              <a:gd name="connsiteY4" fmla="*/ 0 h 72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8717" h="729471">
                <a:moveTo>
                  <a:pt x="0" y="0"/>
                </a:moveTo>
                <a:lnTo>
                  <a:pt x="4738717" y="0"/>
                </a:lnTo>
                <a:lnTo>
                  <a:pt x="4738717" y="729471"/>
                </a:lnTo>
                <a:lnTo>
                  <a:pt x="592368" y="72947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10">
            <a:extLst>
              <a:ext uri="{FF2B5EF4-FFF2-40B4-BE49-F238E27FC236}">
                <a16:creationId xmlns:a16="http://schemas.microsoft.com/office/drawing/2014/main" id="{50760DA0-5D7A-4075-B994-A981D692DCFF}"/>
              </a:ext>
            </a:extLst>
          </p:cNvPr>
          <p:cNvSpPr/>
          <p:nvPr/>
        </p:nvSpPr>
        <p:spPr>
          <a:xfrm rot="10800000">
            <a:off x="0" y="579526"/>
            <a:ext cx="12192000" cy="6278473"/>
          </a:xfrm>
          <a:custGeom>
            <a:avLst/>
            <a:gdLst>
              <a:gd name="connsiteX0" fmla="*/ 0 w 4738717"/>
              <a:gd name="connsiteY0" fmla="*/ 0 h 729471"/>
              <a:gd name="connsiteX1" fmla="*/ 4738717 w 4738717"/>
              <a:gd name="connsiteY1" fmla="*/ 0 h 729471"/>
              <a:gd name="connsiteX2" fmla="*/ 4738717 w 4738717"/>
              <a:gd name="connsiteY2" fmla="*/ 729471 h 729471"/>
              <a:gd name="connsiteX3" fmla="*/ 592368 w 4738717"/>
              <a:gd name="connsiteY3" fmla="*/ 729471 h 729471"/>
              <a:gd name="connsiteX4" fmla="*/ 0 w 4738717"/>
              <a:gd name="connsiteY4" fmla="*/ 0 h 72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8717" h="729471">
                <a:moveTo>
                  <a:pt x="0" y="0"/>
                </a:moveTo>
                <a:lnTo>
                  <a:pt x="4738717" y="0"/>
                </a:lnTo>
                <a:lnTo>
                  <a:pt x="4738717" y="729471"/>
                </a:lnTo>
                <a:lnTo>
                  <a:pt x="592368" y="72947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10">
            <a:extLst>
              <a:ext uri="{FF2B5EF4-FFF2-40B4-BE49-F238E27FC236}">
                <a16:creationId xmlns:a16="http://schemas.microsoft.com/office/drawing/2014/main" id="{50760DA0-5D7A-4075-B994-A981D692DCFF}"/>
              </a:ext>
            </a:extLst>
          </p:cNvPr>
          <p:cNvSpPr/>
          <p:nvPr/>
        </p:nvSpPr>
        <p:spPr>
          <a:xfrm>
            <a:off x="0" y="0"/>
            <a:ext cx="12192000" cy="6278473"/>
          </a:xfrm>
          <a:custGeom>
            <a:avLst/>
            <a:gdLst>
              <a:gd name="connsiteX0" fmla="*/ 0 w 4738717"/>
              <a:gd name="connsiteY0" fmla="*/ 0 h 729471"/>
              <a:gd name="connsiteX1" fmla="*/ 4738717 w 4738717"/>
              <a:gd name="connsiteY1" fmla="*/ 0 h 729471"/>
              <a:gd name="connsiteX2" fmla="*/ 4738717 w 4738717"/>
              <a:gd name="connsiteY2" fmla="*/ 729471 h 729471"/>
              <a:gd name="connsiteX3" fmla="*/ 592368 w 4738717"/>
              <a:gd name="connsiteY3" fmla="*/ 729471 h 729471"/>
              <a:gd name="connsiteX4" fmla="*/ 0 w 4738717"/>
              <a:gd name="connsiteY4" fmla="*/ 0 h 72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8717" h="729471">
                <a:moveTo>
                  <a:pt x="0" y="0"/>
                </a:moveTo>
                <a:lnTo>
                  <a:pt x="4738717" y="0"/>
                </a:lnTo>
                <a:lnTo>
                  <a:pt x="4738717" y="729471"/>
                </a:lnTo>
                <a:lnTo>
                  <a:pt x="592368" y="72947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153049" y="2967335"/>
            <a:ext cx="5885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Listening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876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資料收集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6577" y="1218091"/>
            <a:ext cx="4601906" cy="455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現在的人有無時間規劃的需求？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市面上是否已經有可用的工具？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該工具是否真的能解決問題？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大眾的時間規劃經驗。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大眾所期望能擁有的功能。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2021月曆系列| TinTint 點點印:: 把照片變成書| 做自己的相片書，寫真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65" y="3266269"/>
            <a:ext cx="2951590" cy="294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備忘錄技巧]透過iPhone 快速啟動內建備忘錄來記錄臨時待辦事項- 瘋先生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8" t="13257" r="36116" b="39418"/>
          <a:stretch/>
        </p:blipFill>
        <p:spPr bwMode="auto">
          <a:xfrm>
            <a:off x="9345757" y="1160319"/>
            <a:ext cx="1911927" cy="188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331" y="903131"/>
            <a:ext cx="2057578" cy="2141406"/>
          </a:xfrm>
          <a:prstGeom prst="rect">
            <a:avLst/>
          </a:prstGeom>
        </p:spPr>
      </p:pic>
      <p:pic>
        <p:nvPicPr>
          <p:cNvPr id="1034" name="Picture 10" descr="完成設定iPhone、iPad 或iPod touch - Apple 支援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720" y="3977757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37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資料收集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3945" y="1627901"/>
            <a:ext cx="108102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調查方式：網路問卷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3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使用平台：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 Survey</a:t>
            </a:r>
          </a:p>
          <a:p>
            <a:pPr>
              <a:lnSpc>
                <a:spcPct val="30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問卷連結：</a:t>
            </a:r>
            <a:r>
              <a:rPr lang="en-US" altLang="zh-TW" sz="2000" u="sng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https://www.dosurvey.com.tw/SurveyStart.aspx?id=9B177D6DA6496BD7</a:t>
            </a:r>
            <a:endParaRPr lang="en-US" altLang="zh-TW" sz="20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26" y="2138642"/>
            <a:ext cx="5885202" cy="19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4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368" y="1738637"/>
            <a:ext cx="6379469" cy="38429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目標族群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58139" y="1035442"/>
            <a:ext cx="1064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根據是否有時間管理習慣及其填寫人的年齡，我們得出以下年齡層的需求：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31106" y="5700008"/>
            <a:ext cx="42819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</a:t>
            </a:r>
            <a:r>
              <a:rPr lang="en-US" altLang="zh-TW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r>
              <a:rPr lang="zh-TW" alt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</a:t>
            </a:r>
            <a:r>
              <a:rPr lang="zh-TW" alt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39</a:t>
            </a:r>
            <a:r>
              <a:rPr lang="zh-TW" alt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歲為主要客群</a:t>
            </a:r>
          </a:p>
        </p:txBody>
      </p:sp>
      <p:sp>
        <p:nvSpPr>
          <p:cNvPr id="12" name="矩形 11"/>
          <p:cNvSpPr/>
          <p:nvPr/>
        </p:nvSpPr>
        <p:spPr>
          <a:xfrm>
            <a:off x="437454" y="5823118"/>
            <a:ext cx="280557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有效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問卷</a:t>
            </a:r>
            <a:r>
              <a:rPr lang="zh-TW" alt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數量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TW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147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66561" y="2661920"/>
            <a:ext cx="1860204" cy="28180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9" y="1738637"/>
            <a:ext cx="4668657" cy="38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問卷調查結果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V="1">
            <a:off x="4938915" y="2207240"/>
            <a:ext cx="1561809" cy="1581979"/>
          </a:xfrm>
          <a:prstGeom prst="line">
            <a:avLst/>
          </a:prstGeom>
          <a:ln w="38100">
            <a:solidFill>
              <a:srgbClr val="1315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938915" y="3789219"/>
            <a:ext cx="1561808" cy="1536431"/>
          </a:xfrm>
          <a:prstGeom prst="line">
            <a:avLst/>
          </a:prstGeom>
          <a:ln w="38100">
            <a:solidFill>
              <a:srgbClr val="1315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6" y="2411404"/>
            <a:ext cx="4584589" cy="27556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722" y="670809"/>
            <a:ext cx="4584589" cy="27556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721" y="3993382"/>
            <a:ext cx="4584589" cy="27556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932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問卷調查結果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886" y="1192203"/>
            <a:ext cx="8646913" cy="51973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438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>
            <a:extLst>
              <a:ext uri="{FF2B5EF4-FFF2-40B4-BE49-F238E27FC236}">
                <a16:creationId xmlns:a16="http://schemas.microsoft.com/office/drawing/2014/main" id="{837A38D4-C45F-4B56-9E2F-C8302D237E8B}"/>
              </a:ext>
            </a:extLst>
          </p:cNvPr>
          <p:cNvSpPr txBox="1"/>
          <p:nvPr/>
        </p:nvSpPr>
        <p:spPr>
          <a:xfrm>
            <a:off x="437454" y="117269"/>
            <a:ext cx="367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問卷調查結果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04157" y="5883617"/>
            <a:ext cx="47115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zh-TW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手機使用率比傳統紙筆高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86" y="1053657"/>
            <a:ext cx="7714041" cy="46366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99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2910</TotalTime>
  <Words>1495</Words>
  <Application>Microsoft Office PowerPoint</Application>
  <PresentationFormat>寬螢幕</PresentationFormat>
  <Paragraphs>249</Paragraphs>
  <Slides>37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9" baseType="lpstr">
      <vt:lpstr>微软雅黑</vt:lpstr>
      <vt:lpstr>宋体</vt:lpstr>
      <vt:lpstr>微軟正黑體</vt:lpstr>
      <vt:lpstr>新細明體</vt:lpstr>
      <vt:lpstr>Aharoni</vt:lpstr>
      <vt:lpstr>Arial</vt:lpstr>
      <vt:lpstr>Calibri</vt:lpstr>
      <vt:lpstr>Calibri Light</vt:lpstr>
      <vt:lpstr>Impact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張景淵</cp:lastModifiedBy>
  <cp:revision>175</cp:revision>
  <dcterms:created xsi:type="dcterms:W3CDTF">2017-09-09T07:27:00Z</dcterms:created>
  <dcterms:modified xsi:type="dcterms:W3CDTF">2021-01-17T14:27:39Z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